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embeddedFontLst>
    <p:embeddedFont>
      <p:font typeface="Play" panose="020B060402020202020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68d2d4c6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868d2d4c65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3868d2d4c65_0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68d2d4c6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3868d2d4c65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3868d2d4c65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868d2d4c6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3868d2d4c65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3868d2d4c65_0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868d2d4c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g3868d2d4c65_0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3868d2d4c65_0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868d2d4c65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3868d2d4c65_0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3868d2d4c65_0_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868d2d4c6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3868d2d4c65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3868d2d4c65_0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68d2d4c65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g3868d2d4c65_0_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3868d2d4c65_0_1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868d2d4c65_0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3868d2d4c6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868d2d4c65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g3868d2d4c65_0_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3868d2d4c65_0_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868d2d4c6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3868d2d4c65_0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3868d2d4c65_0_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68d2d4c65_0_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3868d2d4c65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868d2d4c65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g3868d2d4c65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3868d2d4c65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868d2d4c6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3868d2d4c65_0_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3868d2d4c65_0_1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868d2d4c65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3868d2d4c65_0_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3868d2d4c65_0_1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868d2d4c6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3868d2d4c65_0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3868d2d4c65_0_1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868d2d4c65_0_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3868d2d4c6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868d2d4c65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g3868d2d4c65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3868d2d4c65_0_1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868d2d4c65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g3868d2d4c65_0_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868d2d4c65_0_1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868d2d4c65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g3868d2d4c65_0_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3868d2d4c65_0_1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868d2d4c65_0_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3868d2d4c65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868d2d4c6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g3868d2d4c65_0_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3868d2d4c65_0_2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868d2d4c65_0_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868d2d4c65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868d2d4c65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3868d2d4c65_0_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868d2d4c65_0_2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868d2d4c65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3868d2d4c65_0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3868d2d4c65_0_2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868d2d4c65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3868d2d4c65_0_2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3868d2d4c65_0_2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868d2d4c65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g3868d2d4c65_0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3868d2d4c65_0_2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68d2d4c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3868d2d4c6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3868d2d4c6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868d2d4c6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868d2d4c65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3868d2d4c65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868d2d4c6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3868d2d4c65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3868d2d4c65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68d2d4c6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3868d2d4c65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STR:</a:t>
            </a:r>
            <a:r>
              <a:rPr lang="en-US"/>
              <a:t> Store a value to memory.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ADD:</a:t>
            </a:r>
            <a:r>
              <a:rPr lang="en-US"/>
              <a:t> Add two values.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SUB:</a:t>
            </a:r>
            <a:r>
              <a:rPr lang="en-US"/>
              <a:t> Subtract one value from another.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b="1"/>
              <a:t>MOV:</a:t>
            </a:r>
            <a:r>
              <a:rPr lang="en-US"/>
              <a:t> Move data from one location to another.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868d2d4c65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148861"/>
            <a:ext cx="9144000" cy="119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Intro to Game Development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3986784" y="2657627"/>
            <a:ext cx="4218432" cy="38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/>
              <a:t>Behram Khan</a:t>
            </a:r>
            <a:endParaRPr/>
          </a:p>
        </p:txBody>
      </p:sp>
      <p:pic>
        <p:nvPicPr>
          <p:cNvPr id="90" name="Google Shape;90;p13" descr="A logo of a university of engineering and technolog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8250" y="3351873"/>
            <a:ext cx="209550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64" name="Google Shape;164;p22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First Person Shooter (3D)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3812" y="2140633"/>
            <a:ext cx="7204375" cy="40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>
            <a:spLocks noGrp="1"/>
          </p:cNvSpPr>
          <p:nvPr>
            <p:ph type="body" idx="1"/>
          </p:nvPr>
        </p:nvSpPr>
        <p:spPr>
          <a:xfrm>
            <a:off x="4909800" y="6113925"/>
            <a:ext cx="2372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Counter Strike 1.6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Simulations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50" y="2204687"/>
            <a:ext cx="5921324" cy="40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925" y="2178261"/>
            <a:ext cx="5733399" cy="403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>
            <a:spLocks noGrp="1"/>
          </p:cNvSpPr>
          <p:nvPr>
            <p:ph type="body" idx="1"/>
          </p:nvPr>
        </p:nvSpPr>
        <p:spPr>
          <a:xfrm>
            <a:off x="2482063" y="6113925"/>
            <a:ext cx="1432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SIMS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1"/>
          </p:nvPr>
        </p:nvSpPr>
        <p:spPr>
          <a:xfrm>
            <a:off x="8387383" y="6047525"/>
            <a:ext cx="23673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Doctor Simulator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Open World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00" y="2104200"/>
            <a:ext cx="5945325" cy="36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325" y="2104200"/>
            <a:ext cx="6091600" cy="369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>
            <a:spLocks noGrp="1"/>
          </p:cNvSpPr>
          <p:nvPr>
            <p:ph type="body" idx="1"/>
          </p:nvPr>
        </p:nvSpPr>
        <p:spPr>
          <a:xfrm>
            <a:off x="2217088" y="5895725"/>
            <a:ext cx="1432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Minecraft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4"/>
          <p:cNvSpPr txBox="1">
            <a:spLocks noGrp="1"/>
          </p:cNvSpPr>
          <p:nvPr>
            <p:ph type="body" idx="1"/>
          </p:nvPr>
        </p:nvSpPr>
        <p:spPr>
          <a:xfrm>
            <a:off x="8345863" y="5895725"/>
            <a:ext cx="1432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Elden Ring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95" name="Google Shape;195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Single player 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Played alone.</a:t>
            </a:r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Multiplayer 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Player with multiple people on same screen or online.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703" y="2576725"/>
            <a:ext cx="6923798" cy="415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963" y="2576725"/>
            <a:ext cx="3326140" cy="415767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>
            <a:spLocks noGrp="1"/>
          </p:cNvSpPr>
          <p:nvPr>
            <p:ph type="body" idx="1"/>
          </p:nvPr>
        </p:nvSpPr>
        <p:spPr>
          <a:xfrm>
            <a:off x="9921288" y="1823538"/>
            <a:ext cx="1432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DOTA 2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205" name="Google Shape;205;p26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Endless runner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141" y="2018138"/>
            <a:ext cx="5665675" cy="42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 rotWithShape="1">
          <a:blip r:embed="rId4">
            <a:alphaModFix/>
          </a:blip>
          <a:srcRect l="34032" b="7535"/>
          <a:stretch/>
        </p:blipFill>
        <p:spPr>
          <a:xfrm>
            <a:off x="6437125" y="2018150"/>
            <a:ext cx="5382154" cy="424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214" name="Google Shape;214;p27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Arcade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550" y="2104150"/>
            <a:ext cx="3215975" cy="413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4950" y="2301203"/>
            <a:ext cx="6002075" cy="374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2102275" y="6238975"/>
            <a:ext cx="1432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Pac Man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1"/>
          </p:nvPr>
        </p:nvSpPr>
        <p:spPr>
          <a:xfrm>
            <a:off x="6928244" y="6113925"/>
            <a:ext cx="2155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Street of Rage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Strategy games: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Real time and Turn-based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Role Playing Games: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Action and Turn-Based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Educational Games 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Duolingo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Hybrid 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Fortnite (Building + shooter + social)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And many more…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>
            <a:spLocks noGrp="1"/>
          </p:cNvSpPr>
          <p:nvPr>
            <p:ph type="ctrTitle"/>
          </p:nvPr>
        </p:nvSpPr>
        <p:spPr>
          <a:xfrm>
            <a:off x="1523999" y="2084514"/>
            <a:ext cx="91440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Play"/>
              <a:buNone/>
            </a:pPr>
            <a:r>
              <a:rPr lang="en-US" sz="4000">
                <a:solidFill>
                  <a:srgbClr val="FF0000"/>
                </a:solidFill>
              </a:rPr>
              <a:t>What is Game Development?</a:t>
            </a:r>
            <a:endParaRPr/>
          </a:p>
        </p:txBody>
      </p:sp>
      <p:pic>
        <p:nvPicPr>
          <p:cNvPr id="231" name="Google Shape;231;p29" descr="A yellow question mark with a face on i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1725" y="3035808"/>
            <a:ext cx="2560320" cy="256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Game development</a:t>
            </a:r>
            <a:endParaRPr sz="4000"/>
          </a:p>
        </p:txBody>
      </p:sp>
      <p:sp>
        <p:nvSpPr>
          <p:cNvPr id="238" name="Google Shape;238;p30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The process of designing, creating, testing, and releasing a game. </a:t>
            </a:r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It combines creativity and technical skills. </a:t>
            </a:r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Game development is not just programming; it involves art, design, sound, storytelling, and production planning.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45" name="Google Shape;245;p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Game Programmer / Developer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Writes code that makes the game work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Implements gameplay, AI, physics, animations ,and systems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Fixes bugs and optimizes performance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Game Designer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Designs gameplay mechanics and rules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Defines player goals and challenges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Focuses on fun, balance, and player experience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Narrative and overall game experience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Course Prerequisite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Knowledged of OOP’s</a:t>
            </a:r>
            <a:endParaRPr sz="24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Willingness to learn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53" name="Google Shape;253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Game Artist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Creates characters, environments, and props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Designs textures, materials, and visuals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Defines the overall visual style of the game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3D or 2D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Animator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Creates character and object animations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Rigging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Works on movement, combat, and interactions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Makes the game feel alive and responsive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61" name="Google Shape;261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UI / UX Designer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Designs menus, HUDs, and screens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Improves usability and player flow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Ensures the game is easy to understand and play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Level Designer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Designs levels, maps, and environments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Places enemies, items, and objectives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Balances difficulty and pacing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69" name="Google Shape;269;p3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Sound Designer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Creates sound effects (footsteps, explosions, UI sounds)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Adds audio feedback for player actions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Enhances immersion through sound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Music Composer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Composes background music and themes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Sets mood and emotional tone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Adapts music to gameplay situations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77" name="Google Shape;277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Producer / Project Manager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Plans schedules and milestones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Coordinates between team members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Ensures the project stays on track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Quality Assurance (QA) / Tester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Tests the game for bugs and issues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Reports problems clearly to the team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Helps improve stability and polish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ctrTitle"/>
          </p:nvPr>
        </p:nvSpPr>
        <p:spPr>
          <a:xfrm>
            <a:off x="1523999" y="2084514"/>
            <a:ext cx="91440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Play"/>
              <a:buNone/>
            </a:pPr>
            <a:r>
              <a:rPr lang="en-US" sz="4000">
                <a:solidFill>
                  <a:srgbClr val="FF0000"/>
                </a:solidFill>
              </a:rPr>
              <a:t>Stages of Game Development</a:t>
            </a:r>
            <a:endParaRPr/>
          </a:p>
        </p:txBody>
      </p:sp>
      <p:pic>
        <p:nvPicPr>
          <p:cNvPr id="284" name="Google Shape;284;p36" descr="A yellow question mark with a face on i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1725" y="3035808"/>
            <a:ext cx="2560320" cy="256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 dirty="0"/>
              <a:t>Stages in Game Development</a:t>
            </a:r>
            <a:endParaRPr sz="4000" dirty="0"/>
          </a:p>
        </p:txBody>
      </p:sp>
      <p:sp>
        <p:nvSpPr>
          <p:cNvPr id="291" name="Google Shape;29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 dirty="0"/>
              <a:t>Pre-Production</a:t>
            </a:r>
            <a:endParaRPr sz="2200" b="1" dirty="0"/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Game idea and core concept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Game Design Document (GDD)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Concept art and references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Planning scope, tools, and timeline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1700" dirty="0"/>
          </a:p>
        </p:txBody>
      </p:sp>
      <p:pic>
        <p:nvPicPr>
          <p:cNvPr id="292" name="Google Shape;29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9794" y="1915427"/>
            <a:ext cx="5840831" cy="426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/>
              <a:t>Production</a:t>
            </a:r>
            <a:endParaRPr sz="2200" b="1"/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Programming gameplay systems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Creating art, models, and animations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Level design and world building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UI, sound, and core mechanics </a:t>
            </a:r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implementation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1700"/>
          </a:p>
        </p:txBody>
      </p:sp>
      <p:pic>
        <p:nvPicPr>
          <p:cNvPr id="300" name="Google Shape;30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164" y="1690825"/>
            <a:ext cx="5964213" cy="4902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Fields in Game Development</a:t>
            </a:r>
            <a:endParaRPr sz="4000"/>
          </a:p>
        </p:txBody>
      </p:sp>
      <p:sp>
        <p:nvSpPr>
          <p:cNvPr id="307" name="Google Shape;307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72045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/>
              <a:t>Post-Production</a:t>
            </a:r>
            <a:endParaRPr sz="2200" b="1"/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Testing and bug fixing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Performance optimization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Polishing visuals and gameplay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Releasing updates and patches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endParaRPr sz="17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0"/>
          <p:cNvSpPr txBox="1">
            <a:spLocks noGrp="1"/>
          </p:cNvSpPr>
          <p:nvPr>
            <p:ph type="ctrTitle"/>
          </p:nvPr>
        </p:nvSpPr>
        <p:spPr>
          <a:xfrm>
            <a:off x="1523999" y="2084514"/>
            <a:ext cx="91440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Play"/>
              <a:buNone/>
            </a:pPr>
            <a:r>
              <a:rPr lang="en-US" sz="4000">
                <a:solidFill>
                  <a:srgbClr val="FF0000"/>
                </a:solidFill>
              </a:rPr>
              <a:t>What Is a Game Engine?</a:t>
            </a:r>
            <a:endParaRPr sz="4000">
              <a:solidFill>
                <a:srgbClr val="FF0000"/>
              </a:solidFill>
            </a:endParaRPr>
          </a:p>
        </p:txBody>
      </p:sp>
      <p:pic>
        <p:nvPicPr>
          <p:cNvPr id="313" name="Google Shape;313;p40" descr="A yellow question mark with a face on i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1725" y="3035808"/>
            <a:ext cx="2560320" cy="256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Game Engine</a:t>
            </a:r>
            <a:endParaRPr sz="4000"/>
          </a:p>
        </p:txBody>
      </p:sp>
      <p:sp>
        <p:nvSpPr>
          <p:cNvPr id="320" name="Google Shape;320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7580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 software that provides tools and systems to build games efficiently. </a:t>
            </a:r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It handles: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rendering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,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physics,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input,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audio,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animation,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AI,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networking,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VFX,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memory management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scripting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C0000"/>
              </a:buClr>
              <a:buSzPts val="2400"/>
              <a:buChar char="•"/>
            </a:pPr>
            <a:r>
              <a:rPr lang="en-US" sz="2400" dirty="0">
                <a:solidFill>
                  <a:srgbClr val="CC0000"/>
                </a:solidFill>
              </a:rPr>
              <a:t>This is an intensive course with project based learning!</a:t>
            </a:r>
            <a:endParaRPr sz="2400" dirty="0">
              <a:solidFill>
                <a:srgbClr val="CC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C0000"/>
              </a:buClr>
              <a:buSzPts val="2400"/>
              <a:buChar char="•"/>
            </a:pPr>
            <a:r>
              <a:rPr lang="en-US" sz="2400" dirty="0">
                <a:solidFill>
                  <a:srgbClr val="CC0000"/>
                </a:solidFill>
              </a:rPr>
              <a:t>Students must bring a laptop to both theory and lab classes.</a:t>
            </a:r>
            <a:endParaRPr sz="2400" dirty="0">
              <a:solidFill>
                <a:srgbClr val="CC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C0000"/>
              </a:buClr>
              <a:buSzPts val="2400"/>
              <a:buChar char="•"/>
            </a:pPr>
            <a:r>
              <a:rPr lang="en-US" sz="2400" dirty="0">
                <a:solidFill>
                  <a:srgbClr val="CC0000"/>
                </a:solidFill>
              </a:rPr>
              <a:t>Attendance will be at 8:15 AM. </a:t>
            </a:r>
            <a:endParaRPr sz="2400" dirty="0">
              <a:solidFill>
                <a:srgbClr val="CC0000"/>
              </a:solidFill>
            </a:endParaRPr>
          </a:p>
        </p:txBody>
      </p:sp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>
                <a:solidFill>
                  <a:srgbClr val="CC0000"/>
                </a:solidFill>
              </a:rPr>
              <a:t>NOTE!!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>
            <a:spLocks noGrp="1"/>
          </p:cNvSpPr>
          <p:nvPr>
            <p:ph type="body" idx="1"/>
          </p:nvPr>
        </p:nvSpPr>
        <p:spPr>
          <a:xfrm>
            <a:off x="561175" y="1690825"/>
            <a:ext cx="33198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Unity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Uses C# for scripting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Popular for mobile, </a:t>
            </a: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indie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, 2D, and 3D games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Large community and learning resources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Supports many platforms (PC, mobile, console, AR/VR)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Fast prototyping and beginner-friendly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Popular Game Engines</a:t>
            </a:r>
            <a:endParaRPr sz="4000"/>
          </a:p>
        </p:txBody>
      </p:sp>
      <p:sp>
        <p:nvSpPr>
          <p:cNvPr id="328" name="Google Shape;328;p42"/>
          <p:cNvSpPr txBox="1">
            <a:spLocks noGrp="1"/>
          </p:cNvSpPr>
          <p:nvPr>
            <p:ph type="body" idx="1"/>
          </p:nvPr>
        </p:nvSpPr>
        <p:spPr>
          <a:xfrm>
            <a:off x="7938675" y="1690825"/>
            <a:ext cx="3657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Godot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6633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350">
                <a:latin typeface="Calibri"/>
                <a:ea typeface="Calibri"/>
                <a:cs typeface="Calibri"/>
                <a:sym typeface="Calibri"/>
              </a:rPr>
              <a:t>Open-source and free</a:t>
            </a:r>
            <a:endParaRPr sz="235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6633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350">
                <a:latin typeface="Calibri"/>
                <a:ea typeface="Calibri"/>
                <a:cs typeface="Calibri"/>
                <a:sym typeface="Calibri"/>
              </a:rPr>
              <a:t>Uses GDScript (Python-like), C#, and C++</a:t>
            </a:r>
            <a:endParaRPr sz="235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6633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350">
                <a:latin typeface="Calibri"/>
                <a:ea typeface="Calibri"/>
                <a:cs typeface="Calibri"/>
                <a:sym typeface="Calibri"/>
              </a:rPr>
              <a:t>Lightweight and easy to run</a:t>
            </a:r>
            <a:endParaRPr sz="235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6633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350">
                <a:latin typeface="Calibri"/>
                <a:ea typeface="Calibri"/>
                <a:cs typeface="Calibri"/>
                <a:sym typeface="Calibri"/>
              </a:rPr>
              <a:t>Great for 2D games and small projects</a:t>
            </a:r>
            <a:endParaRPr sz="235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6633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350">
                <a:latin typeface="Calibri"/>
                <a:ea typeface="Calibri"/>
                <a:cs typeface="Calibri"/>
                <a:sym typeface="Calibri"/>
              </a:rPr>
              <a:t>Smaller community compared to Unity and Unreal</a:t>
            </a:r>
            <a:endParaRPr sz="23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42"/>
          <p:cNvSpPr txBox="1">
            <a:spLocks noGrp="1"/>
          </p:cNvSpPr>
          <p:nvPr>
            <p:ph type="body" idx="1"/>
          </p:nvPr>
        </p:nvSpPr>
        <p:spPr>
          <a:xfrm>
            <a:off x="4114800" y="1690825"/>
            <a:ext cx="35328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Unreal Engine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Uses C++ and Blueprints (visual scripting)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Known for high-quality graphics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Commonly used in AAA games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Strong tools for lighting, physics, and cinematics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Heavier and more complex than Unity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852"/>
              <a:buNone/>
            </a:pPr>
            <a:r>
              <a:rPr lang="en-US" sz="2205" b="1">
                <a:latin typeface="Calibri"/>
                <a:ea typeface="Calibri"/>
                <a:cs typeface="Calibri"/>
                <a:sym typeface="Calibri"/>
              </a:rPr>
              <a:t>Player</a:t>
            </a:r>
            <a:endParaRPr sz="2205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The character or entity controlled by the user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Responds to player input (keyboard, mouse, controller)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Has abilities, stats, or goals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Basic Game Concepts</a:t>
            </a:r>
            <a:endParaRPr sz="4000"/>
          </a:p>
        </p:txBody>
      </p:sp>
      <p:sp>
        <p:nvSpPr>
          <p:cNvPr id="337" name="Google Shape;337;p43"/>
          <p:cNvSpPr txBox="1">
            <a:spLocks noGrp="1"/>
          </p:cNvSpPr>
          <p:nvPr>
            <p:ph type="body" idx="1"/>
          </p:nvPr>
        </p:nvSpPr>
        <p:spPr>
          <a:xfrm>
            <a:off x="838200" y="4171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NPC (Non-Player Character)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Controlled by the game, not the player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Can be enemies, allies, or neutral characters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Uses AI or scripted behavior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43"/>
          <p:cNvSpPr txBox="1">
            <a:spLocks noGrp="1"/>
          </p:cNvSpPr>
          <p:nvPr>
            <p:ph type="body" idx="1"/>
          </p:nvPr>
        </p:nvSpPr>
        <p:spPr>
          <a:xfrm>
            <a:off x="6243200" y="1825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552" b="1">
                <a:latin typeface="Calibri"/>
                <a:ea typeface="Calibri"/>
                <a:cs typeface="Calibri"/>
                <a:sym typeface="Calibri"/>
              </a:rPr>
              <a:t>Input</a:t>
            </a:r>
            <a:endParaRPr sz="2552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7345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How the player interacts with the game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734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Keyboard, mouse, controller, touch, VR input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734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Checked repeatedly inside the game loop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>
            <a:spLocks noGrp="1"/>
          </p:cNvSpPr>
          <p:nvPr>
            <p:ph type="body" idx="1"/>
          </p:nvPr>
        </p:nvSpPr>
        <p:spPr>
          <a:xfrm>
            <a:off x="6243200" y="1825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852"/>
              <a:buNone/>
            </a:pPr>
            <a:r>
              <a:rPr lang="en-US" sz="2205" b="1">
                <a:latin typeface="Calibri"/>
                <a:ea typeface="Calibri"/>
                <a:cs typeface="Calibri"/>
                <a:sym typeface="Calibri"/>
              </a:rPr>
              <a:t>Game Objects / Entities</a:t>
            </a:r>
            <a:endParaRPr sz="2205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Everything inside the game world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Player, NPCs, obstacles, items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Usually built from components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852"/>
              <a:buNone/>
            </a:pPr>
            <a:r>
              <a:rPr lang="en-US" sz="2205" b="1">
                <a:latin typeface="Calibri"/>
                <a:ea typeface="Calibri"/>
                <a:cs typeface="Calibri"/>
                <a:sym typeface="Calibri"/>
              </a:rPr>
              <a:t>Game World</a:t>
            </a:r>
            <a:endParaRPr sz="2205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The environment where the game takes place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Includes levels, maps, and objects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32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5"/>
              <a:buFont typeface="Calibri"/>
              <a:buChar char="•"/>
            </a:pPr>
            <a:r>
              <a:rPr lang="en-US" sz="1804">
                <a:latin typeface="Calibri"/>
                <a:ea typeface="Calibri"/>
                <a:cs typeface="Calibri"/>
                <a:sym typeface="Calibri"/>
              </a:rPr>
              <a:t>Can be 2D or 3D</a:t>
            </a:r>
            <a:endParaRPr sz="1804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Basic Game Concepts</a:t>
            </a:r>
            <a:endParaRPr sz="4000"/>
          </a:p>
        </p:txBody>
      </p:sp>
      <p:sp>
        <p:nvSpPr>
          <p:cNvPr id="347" name="Google Shape;347;p44"/>
          <p:cNvSpPr txBox="1">
            <a:spLocks noGrp="1"/>
          </p:cNvSpPr>
          <p:nvPr>
            <p:ph type="body" idx="1"/>
          </p:nvPr>
        </p:nvSpPr>
        <p:spPr>
          <a:xfrm>
            <a:off x="838200" y="4171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States (Game States)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Different modes of the game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Menu, Playing, Paused, Game Over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Helps control logic flow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44"/>
          <p:cNvSpPr txBox="1">
            <a:spLocks noGrp="1"/>
          </p:cNvSpPr>
          <p:nvPr>
            <p:ph type="body" idx="1"/>
          </p:nvPr>
        </p:nvSpPr>
        <p:spPr>
          <a:xfrm>
            <a:off x="6243200" y="4171625"/>
            <a:ext cx="4835100" cy="177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Feedback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Tells the player what happened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Visual, audio, or UI-based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Makes the game feel responsive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Basic Game Concepts</a:t>
            </a:r>
            <a:endParaRPr sz="4000"/>
          </a:p>
        </p:txBody>
      </p:sp>
      <p:sp>
        <p:nvSpPr>
          <p:cNvPr id="355" name="Google Shape;355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0942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205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Game Loop</a:t>
            </a:r>
            <a:endParaRPr sz="2205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617" algn="just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Calibri"/>
              <a:buChar char="●"/>
            </a:pPr>
            <a:r>
              <a:rPr lang="en-US" sz="22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core system that keeps the game running</a:t>
            </a:r>
            <a:endParaRPr sz="22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6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Calibri"/>
              <a:buChar char="●"/>
            </a:pPr>
            <a:r>
              <a:rPr lang="en-US" sz="22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Repeats actions every frame</a:t>
            </a:r>
            <a:endParaRPr sz="22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61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Calibri"/>
              <a:buChar char="●"/>
            </a:pPr>
            <a:r>
              <a:rPr lang="en-US" sz="22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Handles input, updates logic, </a:t>
            </a:r>
            <a:br>
              <a:rPr lang="en-US" sz="22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renders visuals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6" name="Google Shape;35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2475" y="1557775"/>
            <a:ext cx="4960945" cy="45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46" descr="A black background with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0226" b="35219"/>
          <a:stretch/>
        </p:blipFill>
        <p:spPr>
          <a:xfrm>
            <a:off x="2368480" y="2096653"/>
            <a:ext cx="7163447" cy="2475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ctrTitle"/>
          </p:nvPr>
        </p:nvSpPr>
        <p:spPr>
          <a:xfrm>
            <a:off x="1523999" y="2084514"/>
            <a:ext cx="9144000" cy="951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Play"/>
              <a:buNone/>
            </a:pPr>
            <a:r>
              <a:rPr lang="en-US" sz="4000">
                <a:solidFill>
                  <a:srgbClr val="FF0000"/>
                </a:solidFill>
              </a:rPr>
              <a:t>What are games?</a:t>
            </a:r>
            <a:endParaRPr/>
          </a:p>
        </p:txBody>
      </p:sp>
      <p:pic>
        <p:nvPicPr>
          <p:cNvPr id="108" name="Google Shape;108;p16" descr="A yellow question mark with a face on i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1725" y="3035808"/>
            <a:ext cx="2560320" cy="256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Games</a:t>
            </a:r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Games are </a:t>
            </a: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interactive </a:t>
            </a: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systems designed to provide players with challenges, goals, and feedback. 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A game usually has rules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A player or multiple players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A goal or win/lose condition 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Some form of interaction that changes the game state. 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Unlike movies or books, games respond to player input and evolve over time.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Video game : </a:t>
            </a: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A game played by electronically manipulating images produced by a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computer program on a monitor or other display.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Platformer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18" y="2112829"/>
            <a:ext cx="5440149" cy="39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8393" y="2080703"/>
            <a:ext cx="6312474" cy="40222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1844175" y="5964900"/>
            <a:ext cx="2017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20"/>
              <a:buNone/>
            </a:pPr>
            <a:r>
              <a:rPr lang="en-US" sz="2235" b="1">
                <a:latin typeface="Calibri"/>
                <a:ea typeface="Calibri"/>
                <a:cs typeface="Calibri"/>
                <a:sym typeface="Calibri"/>
              </a:rPr>
              <a:t>Mario</a:t>
            </a:r>
            <a:endParaRPr sz="2235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7063263" y="5964900"/>
            <a:ext cx="3564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45720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Rise of Fox Hero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Top-Down 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63" y="2080703"/>
            <a:ext cx="5318800" cy="40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2512" y="2080703"/>
            <a:ext cx="6218975" cy="40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7110000" y="5964900"/>
            <a:ext cx="3564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45720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Stronghold Crusader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9"/>
          <p:cNvSpPr txBox="1">
            <a:spLocks noGrp="1"/>
          </p:cNvSpPr>
          <p:nvPr>
            <p:ph type="body" idx="1"/>
          </p:nvPr>
        </p:nvSpPr>
        <p:spPr>
          <a:xfrm>
            <a:off x="1833825" y="5964900"/>
            <a:ext cx="2017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20"/>
              <a:buNone/>
            </a:pPr>
            <a:r>
              <a:rPr lang="en-US" sz="2235" b="1">
                <a:latin typeface="Calibri"/>
                <a:ea typeface="Calibri"/>
                <a:cs typeface="Calibri"/>
                <a:sym typeface="Calibri"/>
              </a:rPr>
              <a:t>Stardew Valley</a:t>
            </a:r>
            <a:endParaRPr sz="2235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44" name="Google Shape;144;p20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0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Side-Scroller 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More focused on side scrolling than platforms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323" y="2111312"/>
            <a:ext cx="7886674" cy="418963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6580050" y="6111500"/>
            <a:ext cx="3564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45720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Cuphead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"/>
              <a:buNone/>
            </a:pPr>
            <a:r>
              <a:rPr lang="en-US" sz="4000"/>
              <a:t>Types of Games</a:t>
            </a:r>
            <a:endParaRPr sz="4000"/>
          </a:p>
        </p:txBody>
      </p:sp>
      <p:sp>
        <p:nvSpPr>
          <p:cNvPr id="153" name="Google Shape;153;p21"/>
          <p:cNvSpPr txBox="1">
            <a:spLocks noGrp="1"/>
          </p:cNvSpPr>
          <p:nvPr>
            <p:ph type="body" idx="1"/>
          </p:nvPr>
        </p:nvSpPr>
        <p:spPr>
          <a:xfrm>
            <a:off x="838200" y="1414731"/>
            <a:ext cx="10617900" cy="7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 dirty="0">
                <a:latin typeface="Calibri"/>
                <a:ea typeface="Calibri"/>
                <a:cs typeface="Calibri"/>
                <a:sym typeface="Calibri"/>
              </a:rPr>
              <a:t>Puzzle		 			</a:t>
            </a:r>
            <a:endParaRPr sz="22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25" y="2196850"/>
            <a:ext cx="5410200" cy="32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8263" y="2187325"/>
            <a:ext cx="5857875" cy="330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 txBox="1">
            <a:spLocks noGrp="1"/>
          </p:cNvSpPr>
          <p:nvPr>
            <p:ph type="body" idx="1"/>
          </p:nvPr>
        </p:nvSpPr>
        <p:spPr>
          <a:xfrm>
            <a:off x="7225213" y="5622000"/>
            <a:ext cx="3564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45720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Street Fighter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body" idx="1"/>
          </p:nvPr>
        </p:nvSpPr>
        <p:spPr>
          <a:xfrm>
            <a:off x="1579488" y="5622000"/>
            <a:ext cx="3564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457200" algn="l" rtl="0">
              <a:lnSpc>
                <a:spcPct val="107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 b="1">
                <a:latin typeface="Calibri"/>
                <a:ea typeface="Calibri"/>
                <a:cs typeface="Calibri"/>
                <a:sym typeface="Calibri"/>
              </a:rPr>
              <a:t>Candy Crush</a:t>
            </a:r>
            <a:endParaRPr sz="2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1857</Words>
  <Application>Microsoft Office PowerPoint</Application>
  <PresentationFormat>Widescreen</PresentationFormat>
  <Paragraphs>328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Calibri</vt:lpstr>
      <vt:lpstr>Play</vt:lpstr>
      <vt:lpstr>Arial</vt:lpstr>
      <vt:lpstr>Office Theme</vt:lpstr>
      <vt:lpstr>Intro to Game Development</vt:lpstr>
      <vt:lpstr>Course Prerequisite</vt:lpstr>
      <vt:lpstr>NOTE!!</vt:lpstr>
      <vt:lpstr>What are games?</vt:lpstr>
      <vt:lpstr>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Types of Games</vt:lpstr>
      <vt:lpstr>What is Game Development?</vt:lpstr>
      <vt:lpstr>Game development</vt:lpstr>
      <vt:lpstr>Fields in Game Development</vt:lpstr>
      <vt:lpstr>Fields in Game Development</vt:lpstr>
      <vt:lpstr>Fields in Game Development</vt:lpstr>
      <vt:lpstr>Fields in Game Development</vt:lpstr>
      <vt:lpstr>Fields in Game Development</vt:lpstr>
      <vt:lpstr>Stages of Game Development</vt:lpstr>
      <vt:lpstr>Stages in Game Development</vt:lpstr>
      <vt:lpstr>Fields in Game Development</vt:lpstr>
      <vt:lpstr>Fields in Game Development</vt:lpstr>
      <vt:lpstr>What Is a Game Engine?</vt:lpstr>
      <vt:lpstr>Game Engine</vt:lpstr>
      <vt:lpstr>Popular Game Engines</vt:lpstr>
      <vt:lpstr>Basic Game Concepts</vt:lpstr>
      <vt:lpstr>Basic Game Concepts</vt:lpstr>
      <vt:lpstr>Basic Game Concepts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HP</cp:lastModifiedBy>
  <cp:revision>6</cp:revision>
  <dcterms:modified xsi:type="dcterms:W3CDTF">2026-02-04T04:39:42Z</dcterms:modified>
</cp:coreProperties>
</file>